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414501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句意：他认为音乐对文化的传播也非常重要。根据</a:t>
            </a:r>
            <a:r>
              <a:rPr lang="en-US" altLang="zh-CN" b="1" dirty="0">
                <a:solidFill>
                  <a:srgbClr val="FF0000"/>
                </a:solidFill>
                <a:latin typeface="Times New Roman" panose="02020603050405020304" pitchFamily="18" charset="0"/>
                <a:ea typeface="宋体" panose="02010600030101010101" pitchFamily="2" charset="-122"/>
              </a:rPr>
              <a:t>“He thinks music is very important to the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of culture as well</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rPr>
              <a:t>“the</a:t>
            </a:r>
            <a:r>
              <a:rPr lang="zh-CN" altLang="zh-CN" b="1" dirty="0">
                <a:solidFill>
                  <a:srgbClr val="FF0000"/>
                </a:solidFill>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名词</a:t>
            </a:r>
            <a:r>
              <a:rPr lang="zh-CN" altLang="zh-CN" b="1" dirty="0">
                <a:solidFill>
                  <a:srgbClr val="FF0000"/>
                </a:solidFill>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of”</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，此处应填一个名词；</a:t>
            </a:r>
            <a:r>
              <a:rPr lang="en-US" altLang="zh-CN" b="1" dirty="0">
                <a:solidFill>
                  <a:srgbClr val="FF0000"/>
                </a:solidFill>
                <a:latin typeface="Times New Roman" panose="02020603050405020304" pitchFamily="18" charset="0"/>
                <a:ea typeface="宋体" panose="02010600030101010101" pitchFamily="2" charset="-122"/>
              </a:rPr>
              <a:t>spread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是动词，其名词形式为</a:t>
            </a:r>
            <a:r>
              <a:rPr lang="en-US" altLang="zh-CN" b="1" dirty="0">
                <a:solidFill>
                  <a:srgbClr val="FF0000"/>
                </a:solidFill>
                <a:latin typeface="Times New Roman" panose="02020603050405020304" pitchFamily="18" charset="0"/>
                <a:ea typeface="宋体" panose="02010600030101010101" pitchFamily="2" charset="-122"/>
              </a:rPr>
              <a:t>spread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传播</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the spread of culture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文化的传播</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spread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138664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his most famous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more than 2 million views on YouTube. Zhou said he was proud to know his song was loved by people outside China and could serve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bridge to spread Chinese culture. Zhou is also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his song has become a starting point for people to find a way to understand Chinese culture. He thinks music is very important to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culture as well.</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813490"/>
            <a:ext cx="11485848" cy="645160"/>
          </a:xfrm>
          <a:ln>
            <a:solidFill>
              <a:schemeClr val="tx1"/>
            </a:solidFill>
          </a:ln>
        </p:spPr>
        <p:txBody>
          <a:bodyPr/>
          <a:lstStyle/>
          <a:p>
            <a:pPr algn="ctr"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295006" y="3526813"/>
            <a:ext cx="1068754" cy="646331"/>
          </a:xfrm>
          <a:prstGeom prst="rect">
            <a:avLst/>
          </a:prstGeom>
        </p:spPr>
        <p:txBody>
          <a:bodyPr wrap="none">
            <a:spAutoFit/>
          </a:bodyPr>
          <a:lstStyle/>
          <a:p>
            <a:pPr algn="just">
              <a:lnSpc>
                <a:spcPct val="150000"/>
              </a:lnSpc>
            </a:pPr>
            <a:r>
              <a:rPr lang="en-US" altLang="zh-CN" sz="2400" dirty="0"/>
              <a:t>spread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29229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句意：周深的音乐从中国传统文化中汲取灵感。根据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“Zhou’s music takes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from traditional Chinese culture”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take inspiration from</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是固定搭配，意为</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中获取灵感</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inspire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是动词，其名词形式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inspiration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在此处作</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的宾语。故填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inspiration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162588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Zhou’s music takes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traditional 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many songs that are related to Chinese opera. He has one called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Brightness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is a mixture of pop music and Chinese opera.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1052736"/>
            <a:ext cx="11485848" cy="645160"/>
          </a:xfrm>
          <a:ln>
            <a:solidFill>
              <a:schemeClr val="tx1"/>
            </a:solidFill>
          </a:ln>
        </p:spPr>
        <p:txBody>
          <a:bodyPr/>
          <a:lstStyle/>
          <a:p>
            <a:pPr algn="ctr"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790950" y="1567982"/>
            <a:ext cx="1620957" cy="579967"/>
          </a:xfrm>
          <a:prstGeom prst="rect">
            <a:avLst/>
          </a:prstGeom>
        </p:spPr>
        <p:txBody>
          <a:bodyPr wrap="none">
            <a:spAutoFit/>
          </a:bodyPr>
          <a:lstStyle/>
          <a:p>
            <a:pPr algn="just">
              <a:lnSpc>
                <a:spcPct val="150000"/>
              </a:lnSpc>
            </a:pPr>
            <a:r>
              <a:rPr lang="en-US" altLang="zh-CN" sz="2400" dirty="0"/>
              <a:t>inspiration</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35292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句意：如今我心中最大的信念是，我们应该在联合国的舞台上用中文演唱我们自己的歌曲。根据</a:t>
            </a:r>
            <a:r>
              <a:rPr lang="en-US" altLang="zh-CN" b="1" dirty="0">
                <a:solidFill>
                  <a:srgbClr val="FF0000"/>
                </a:solidFill>
                <a:latin typeface="Times New Roman" panose="02020603050405020304" pitchFamily="18" charset="0"/>
                <a:ea typeface="宋体" panose="02010600030101010101" pitchFamily="2" charset="-122"/>
              </a:rPr>
              <a:t>“The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belief in my heart today is that</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可知，此处应填一个形容词来修饰</a:t>
            </a:r>
            <a:r>
              <a:rPr lang="en-US" altLang="zh-CN" b="1" dirty="0">
                <a:solidFill>
                  <a:srgbClr val="FF0000"/>
                </a:solidFill>
                <a:latin typeface="Times New Roman" panose="02020603050405020304" pitchFamily="18" charset="0"/>
                <a:ea typeface="宋体" panose="02010600030101010101" pitchFamily="2" charset="-122"/>
              </a:rPr>
              <a:t>belief</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；结合语境可知，此处表示最大的信念</a:t>
            </a:r>
            <a:r>
              <a:rPr lang="en-US" altLang="zh-CN" b="1" dirty="0">
                <a:solidFill>
                  <a:srgbClr val="FF0000"/>
                </a:solidFill>
                <a:latin typeface="Times New Roman" panose="02020603050405020304" pitchFamily="18" charset="0"/>
                <a:ea typeface="宋体" panose="02010600030101010101" pitchFamily="2" charset="-122"/>
              </a:rPr>
              <a:t>,big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的最高级</a:t>
            </a:r>
            <a:r>
              <a:rPr lang="en-US" altLang="zh-CN" b="1" dirty="0">
                <a:solidFill>
                  <a:srgbClr val="FF0000"/>
                </a:solidFill>
                <a:latin typeface="Times New Roman" panose="02020603050405020304" pitchFamily="18" charset="0"/>
                <a:ea typeface="宋体" panose="02010600030101010101" pitchFamily="2" charset="-122"/>
              </a:rPr>
              <a:t>biggest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最大的</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a:solidFill>
                  <a:srgbClr val="FF0000"/>
                </a:solidFill>
                <a:latin typeface="Times New Roman" panose="02020603050405020304" pitchFamily="18" charset="0"/>
                <a:ea typeface="宋体" panose="02010600030101010101" pitchFamily="2" charset="-122"/>
              </a:rPr>
              <a:t>biggest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168652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belief in my heart today is that we should sing our own songs in Chinese on the platform of the United Nations. I think this shows our greatest cultural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confidence,as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Chinese-style clothing,” Zhou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1113370"/>
            <a:ext cx="11485848" cy="645160"/>
          </a:xfrm>
          <a:ln>
            <a:solidFill>
              <a:schemeClr val="tx1"/>
            </a:solidFill>
          </a:ln>
        </p:spPr>
        <p:txBody>
          <a:bodyPr/>
          <a:lstStyle/>
          <a:p>
            <a:pPr algn="ctr"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2206774" y="1617084"/>
            <a:ext cx="1107996" cy="579967"/>
          </a:xfrm>
          <a:prstGeom prst="rect">
            <a:avLst/>
          </a:prstGeom>
        </p:spPr>
        <p:txBody>
          <a:bodyPr wrap="none">
            <a:spAutoFit/>
          </a:bodyPr>
          <a:lstStyle/>
          <a:p>
            <a:pPr algn="just">
              <a:lnSpc>
                <a:spcPct val="150000"/>
              </a:lnSpc>
            </a:pPr>
            <a:r>
              <a:rPr lang="en-US" altLang="zh-CN" sz="2400" dirty="0"/>
              <a:t>biggest</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30802"/>
            <a:ext cx="11485848" cy="1130246"/>
          </a:xfrm>
          <a:solidFill>
            <a:srgbClr val="E8F6FD"/>
          </a:solidFill>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这</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篇文章主要介绍了歌手周深在联合国的演出</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用音乐传播中国文化。本文主要考查学生的语言能力和文化意识。</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考向.eps" descr="id:2147489123;FounderCES"/>
          <p:cNvPicPr/>
          <p:nvPr/>
        </p:nvPicPr>
        <p:blipFill>
          <a:blip r:embed="rId1"/>
          <a:stretch>
            <a:fillRect/>
          </a:stretch>
        </p:blipFill>
        <p:spPr>
          <a:xfrm>
            <a:off x="391237" y="2936515"/>
            <a:ext cx="1837690" cy="35941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36844"/>
            <a:ext cx="11485848" cy="1684244"/>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主要介绍了歌手周深在联合国演出后引发的热议</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分析了他的音乐在传播中国文化中的作用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同时探讨了他的音乐创作与中国传统文化的联系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以及他对在国际舞台展示中国文化的见解。</a:t>
            </a:r>
            <a:endParaRPr lang="zh-CN" altLang="en-US" dirty="0"/>
          </a:p>
        </p:txBody>
      </p:sp>
      <p:pic>
        <p:nvPicPr>
          <p:cNvPr id="3" name="语篇导航-DA.eps" descr="id:2147486385;FounderCES"/>
          <p:cNvPicPr/>
          <p:nvPr/>
        </p:nvPicPr>
        <p:blipFill>
          <a:blip r:embed="rId1"/>
          <a:stretch>
            <a:fillRect/>
          </a:stretch>
        </p:blipFill>
        <p:spPr>
          <a:xfrm>
            <a:off x="577736" y="2624243"/>
            <a:ext cx="1917070" cy="468115"/>
          </a:xfrm>
          <a:prstGeom prst="rect">
            <a:avLst/>
          </a:prstGeom>
        </p:spPr>
      </p:pic>
      <p:pic>
        <p:nvPicPr>
          <p:cNvPr id="4" name="图片 3"/>
          <p:cNvPicPr>
            <a:picLocks noChangeAspect="1"/>
          </p:cNvPicPr>
          <p:nvPr/>
        </p:nvPicPr>
        <p:blipFill>
          <a:blip r:embed="rId2"/>
          <a:stretch>
            <a:fillRect/>
          </a:stretch>
        </p:blipFill>
        <p:spPr>
          <a:xfrm>
            <a:off x="725770" y="1268760"/>
            <a:ext cx="10738873" cy="120758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50100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句意：这个话题在新浪微博上已经获得了大约</a:t>
            </a:r>
            <a:r>
              <a:rPr lang="en-US" altLang="zh-CN" b="1" dirty="0">
                <a:solidFill>
                  <a:srgbClr val="FF0000"/>
                </a:solidFill>
                <a:latin typeface="Times New Roman" panose="02020603050405020304" pitchFamily="18" charset="0"/>
                <a:ea typeface="宋体" panose="02010600030101010101" pitchFamily="2" charset="-122"/>
              </a:rPr>
              <a:t>1</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8</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亿的浏览量，相关讨论帖文超过</a:t>
            </a:r>
            <a:r>
              <a:rPr lang="en-US" altLang="zh-CN" b="1" dirty="0">
                <a:solidFill>
                  <a:srgbClr val="FF0000"/>
                </a:solidFill>
                <a:latin typeface="Times New Roman" panose="02020603050405020304" pitchFamily="18" charset="0"/>
                <a:ea typeface="宋体" panose="02010600030101010101" pitchFamily="2" charset="-122"/>
              </a:rPr>
              <a:t>172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万条。根据</a:t>
            </a:r>
            <a:r>
              <a:rPr lang="en-US" altLang="zh-CN" b="1" dirty="0">
                <a:solidFill>
                  <a:srgbClr val="FF0000"/>
                </a:solidFill>
                <a:latin typeface="Times New Roman" panose="02020603050405020304" pitchFamily="18" charset="0"/>
                <a:ea typeface="宋体" panose="02010600030101010101" pitchFamily="2" charset="-122"/>
              </a:rPr>
              <a:t>“The topic has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about 180 million views”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可知，句子时态为现在完成时，其结构为</a:t>
            </a:r>
            <a:r>
              <a:rPr lang="en-US" altLang="zh-CN" b="1" dirty="0">
                <a:solidFill>
                  <a:srgbClr val="FF0000"/>
                </a:solidFill>
                <a:latin typeface="Times New Roman" panose="02020603050405020304" pitchFamily="18" charset="0"/>
                <a:ea typeface="宋体" panose="02010600030101010101" pitchFamily="2" charset="-122"/>
              </a:rPr>
              <a:t>“have/has</a:t>
            </a:r>
            <a:r>
              <a:rPr lang="zh-CN" altLang="zh-CN" b="1" dirty="0">
                <a:solidFill>
                  <a:srgbClr val="FF0000"/>
                </a:solidFill>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动词的过去分词</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，表示过去发生的动作对现在造成的影响；结合语境可知，此处指话题获得浏览量。</a:t>
            </a:r>
            <a:r>
              <a:rPr lang="en-US" altLang="zh-CN" b="1" dirty="0">
                <a:solidFill>
                  <a:srgbClr val="FF0000"/>
                </a:solidFill>
                <a:latin typeface="Times New Roman" panose="02020603050405020304" pitchFamily="18" charset="0"/>
                <a:ea typeface="宋体" panose="02010600030101010101" pitchFamily="2" charset="-122"/>
              </a:rPr>
              <a:t>get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获得</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的意思，其过去分词为</a:t>
            </a:r>
            <a:r>
              <a:rPr lang="en-US" altLang="zh-CN" b="1" dirty="0">
                <a:solidFill>
                  <a:srgbClr val="FF0000"/>
                </a:solidFill>
                <a:latin typeface="Times New Roman" panose="02020603050405020304" pitchFamily="18" charset="0"/>
                <a:ea typeface="宋体" panose="02010600030101010101" pitchFamily="2" charset="-122"/>
              </a:rPr>
              <a:t>got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got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271672"/>
            <a:ext cx="11485848" cy="645160"/>
          </a:xfrm>
          <a:ln>
            <a:solidFill>
              <a:schemeClr val="tx1"/>
            </a:solidFill>
          </a:ln>
        </p:spPr>
        <p:txBody>
          <a:bodyPr/>
          <a:lstStyle/>
          <a:p>
            <a:pPr algn="ctr"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375902" y="764704"/>
            <a:ext cx="3438608" cy="487414"/>
          </a:xfrm>
          <a:prstGeom prst="rect">
            <a:avLst/>
          </a:prstGeom>
        </p:spPr>
      </p:pic>
      <p:sp>
        <p:nvSpPr>
          <p:cNvPr id="4" name="内容占位符 1"/>
          <p:cNvSpPr txBox="1"/>
          <p:nvPr/>
        </p:nvSpPr>
        <p:spPr bwMode="auto">
          <a:xfrm>
            <a:off x="360854" y="184482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 of Zhou Shen singing at the UN went viral last week. The topic has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180 million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views,and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1.72 million posts included it on social media platform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Weibo.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271923" y="1988544"/>
            <a:ext cx="595035" cy="461665"/>
          </a:xfrm>
          <a:prstGeom prst="rect">
            <a:avLst/>
          </a:prstGeom>
        </p:spPr>
        <p:txBody>
          <a:bodyPr wrap="none">
            <a:spAutoFit/>
          </a:bodyPr>
          <a:lstStyle/>
          <a:p>
            <a:r>
              <a:rPr lang="en-US" altLang="zh-CN" sz="2400" dirty="0"/>
              <a:t>got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58908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句意：音乐对我来说很重要，尤其是当我情绪低落或悲伤的时候，音乐安慰了我。根据</a:t>
            </a:r>
            <a:r>
              <a:rPr lang="en-US" altLang="zh-CN" b="1" dirty="0">
                <a:solidFill>
                  <a:srgbClr val="FF0000"/>
                </a:solidFill>
                <a:latin typeface="Times New Roman" panose="02020603050405020304" pitchFamily="18" charset="0"/>
                <a:ea typeface="宋体" panose="02010600030101010101" pitchFamily="2" charset="-122"/>
              </a:rPr>
              <a:t>“Music is important for me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when I was feeling down or sad”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可知，此处强调在情绪低落或悲伤这种特定情况下音乐的重要性。</a:t>
            </a:r>
            <a:r>
              <a:rPr lang="en-US" altLang="zh-CN" b="1" dirty="0">
                <a:solidFill>
                  <a:srgbClr val="FF0000"/>
                </a:solidFill>
                <a:latin typeface="Times New Roman" panose="02020603050405020304" pitchFamily="18" charset="0"/>
                <a:ea typeface="宋体" panose="02010600030101010101" pitchFamily="2" charset="-122"/>
              </a:rPr>
              <a:t>especially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尤其，特别</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，是副词，用来强调后面的内容，符合语境。故填</a:t>
            </a:r>
            <a:r>
              <a:rPr lang="en-US" altLang="zh-CN" b="1" dirty="0">
                <a:solidFill>
                  <a:srgbClr val="FF0000"/>
                </a:solidFill>
                <a:latin typeface="Times New Roman" panose="02020603050405020304" pitchFamily="18" charset="0"/>
                <a:ea typeface="宋体" panose="02010600030101010101" pitchFamily="2" charset="-122"/>
              </a:rPr>
              <a:t>especially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1386642"/>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 is important for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 was feeling down 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sad,music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comforted me. I was less confident and introverted as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music allowed me to move from my own small world to a bigger world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outside, step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step,” he said during his speech on UN Language 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813490"/>
            <a:ext cx="11485848" cy="645160"/>
          </a:xfrm>
          <a:ln>
            <a:solidFill>
              <a:schemeClr val="tx1"/>
            </a:solidFill>
          </a:ln>
        </p:spPr>
        <p:txBody>
          <a:bodyPr/>
          <a:lstStyle/>
          <a:p>
            <a:pPr algn="ctr"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991022" y="1448688"/>
            <a:ext cx="1447832" cy="461665"/>
          </a:xfrm>
          <a:prstGeom prst="rect">
            <a:avLst/>
          </a:prstGeom>
        </p:spPr>
        <p:txBody>
          <a:bodyPr wrap="none">
            <a:spAutoFit/>
          </a:bodyPr>
          <a:lstStyle/>
          <a:p>
            <a:r>
              <a:rPr lang="en-US" altLang="zh-CN" sz="2400" dirty="0"/>
              <a:t>especially</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933056"/>
            <a:ext cx="11485848" cy="2059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句意：当纽约阿尔弗莱德大学的音乐和语言教师吴中蓓向她的学生介绍周深的一首歌时，她发现即使是那些不会说中文的人也已经听过这首歌。根据</a:t>
            </a:r>
            <a:r>
              <a:rPr lang="en-US" altLang="zh-CN" sz="2200" b="1" dirty="0">
                <a:solidFill>
                  <a:srgbClr val="FF0000"/>
                </a:solidFill>
                <a:latin typeface="Times New Roman" panose="02020603050405020304" pitchFamily="18" charset="0"/>
                <a:ea typeface="宋体" panose="02010600030101010101" pitchFamily="2" charset="-122"/>
              </a:rPr>
              <a:t>“even those</a:t>
            </a:r>
            <a:r>
              <a:rPr lang="en-US" altLang="zh-CN" sz="2200" b="1" dirty="0">
                <a:solidFill>
                  <a:srgbClr val="FF0000"/>
                </a:solidFill>
                <a:latin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 didn’t speak Chinese had already heard it”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a:solidFill>
                  <a:srgbClr val="FF0000"/>
                </a:solidFill>
                <a:latin typeface="Times New Roman" panose="02020603050405020304" pitchFamily="18" charset="0"/>
                <a:ea typeface="宋体" panose="02010600030101010101" pitchFamily="2" charset="-122"/>
              </a:rPr>
              <a:t>“those”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指代那些不会说中文的人，后面是一个定语从句，先行词在从句中作主语，所以用关系代词</a:t>
            </a:r>
            <a:r>
              <a:rPr lang="en-US" altLang="zh-CN" sz="2200" b="1" dirty="0">
                <a:solidFill>
                  <a:srgbClr val="FF0000"/>
                </a:solidFill>
                <a:latin typeface="Times New Roman" panose="02020603050405020304" pitchFamily="18" charset="0"/>
                <a:ea typeface="宋体" panose="02010600030101010101" pitchFamily="2" charset="-122"/>
              </a:rPr>
              <a:t>who</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来引导，修饰</a:t>
            </a:r>
            <a:r>
              <a:rPr lang="en-US" altLang="zh-CN" sz="2200" b="1" dirty="0">
                <a:solidFill>
                  <a:srgbClr val="FF0000"/>
                </a:solidFill>
                <a:latin typeface="Times New Roman" panose="02020603050405020304" pitchFamily="18" charset="0"/>
                <a:ea typeface="宋体" panose="02010600030101010101" pitchFamily="2" charset="-122"/>
              </a:rPr>
              <a:t>those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dirty="0">
                <a:solidFill>
                  <a:srgbClr val="FF0000"/>
                </a:solidFill>
                <a:latin typeface="Times New Roman" panose="02020603050405020304" pitchFamily="18" charset="0"/>
                <a:ea typeface="宋体" panose="02010600030101010101" pitchFamily="2" charset="-122"/>
              </a:rPr>
              <a:t>who</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200" dirty="0"/>
          </a:p>
        </p:txBody>
      </p:sp>
      <p:sp>
        <p:nvSpPr>
          <p:cNvPr id="5" name="内容占位符 1"/>
          <p:cNvSpPr txBox="1"/>
          <p:nvPr/>
        </p:nvSpPr>
        <p:spPr bwMode="auto">
          <a:xfrm>
            <a:off x="360854" y="1386642"/>
            <a:ext cx="11485848" cy="2630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Wu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Zhongbei, a</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of music and language at Alfred University in New York</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introduced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Zhou’s songs to the her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she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that even those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didn’t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 Chinese had already heard it. “They all loved your song </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Wu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said,one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 in her class expressed an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studying Chinese during the coming term and even travelled to China earlier this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year,and</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of the students also sent Zhou cards with their best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written in Chinese.</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813490"/>
            <a:ext cx="11485848" cy="598805"/>
          </a:xfrm>
          <a:ln>
            <a:solidFill>
              <a:schemeClr val="tx1"/>
            </a:solidFill>
          </a:ln>
        </p:spPr>
        <p:txBody>
          <a:bodyPr/>
          <a:lstStyle/>
          <a:p>
            <a:pPr algn="ctr" hangingPunct="0">
              <a:spcAft>
                <a:spcPts val="0"/>
              </a:spcAft>
              <a:tabLst>
                <a:tab pos="4050665" algn="l"/>
                <a:tab pos="7021195" algn="l"/>
                <a:tab pos="963168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82806" y="2000541"/>
            <a:ext cx="325730" cy="430887"/>
          </a:xfrm>
          <a:prstGeom prst="rect">
            <a:avLst/>
          </a:prstGeom>
        </p:spPr>
        <p:txBody>
          <a:bodyPr wrap="none">
            <a:spAutoFit/>
          </a:bodyPr>
          <a:lstStyle/>
          <a:p>
            <a:r>
              <a:rPr lang="en-US" altLang="zh-CN" sz="2200" b="0" dirty="0">
                <a:solidFill>
                  <a:srgbClr val="000000"/>
                </a:solidFill>
                <a:uFill>
                  <a:solidFill>
                    <a:srgbClr val="000000"/>
                  </a:solidFill>
                </a:uFill>
                <a:cs typeface="Times New Roman" panose="02020603050405020304" pitchFamily="18" charset="0"/>
              </a:rPr>
              <a:t>3</a:t>
            </a:r>
            <a:endParaRPr lang="zh-CN" altLang="en-US" sz="2200" b="0" dirty="0"/>
          </a:p>
        </p:txBody>
      </p:sp>
      <p:sp>
        <p:nvSpPr>
          <p:cNvPr id="7" name="矩形 6"/>
          <p:cNvSpPr/>
          <p:nvPr/>
        </p:nvSpPr>
        <p:spPr>
          <a:xfrm>
            <a:off x="9513256" y="1987851"/>
            <a:ext cx="686406" cy="430887"/>
          </a:xfrm>
          <a:prstGeom prst="rect">
            <a:avLst/>
          </a:prstGeom>
        </p:spPr>
        <p:txBody>
          <a:bodyPr wrap="none">
            <a:spAutoFit/>
          </a:bodyPr>
          <a:lstStyle/>
          <a:p>
            <a:r>
              <a:rPr lang="en-US" altLang="zh-CN" sz="2200" dirty="0"/>
              <a:t>who</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4425080"/>
            <a:ext cx="1148584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句意：她班上的一名学生表示有兴趣在下学期学习中文</a:t>
            </a:r>
            <a:r>
              <a:rPr lang="en-US" altLang="zh-CN" sz="2200" b="1" dirty="0">
                <a:solidFill>
                  <a:srgbClr val="FF0000"/>
                </a:solidFill>
                <a:latin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dirty="0">
                <a:solidFill>
                  <a:srgbClr val="FF0000"/>
                </a:solidFill>
                <a:latin typeface="Times New Roman" panose="02020603050405020304" pitchFamily="18" charset="0"/>
                <a:ea typeface="宋体" panose="02010600030101010101" pitchFamily="2" charset="-122"/>
              </a:rPr>
              <a:t>“one student in her class expressed an</a:t>
            </a:r>
            <a:r>
              <a:rPr lang="en-US" altLang="zh-CN" sz="2200" b="1" dirty="0">
                <a:solidFill>
                  <a:srgbClr val="FF0000"/>
                </a:solidFill>
                <a:latin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 in studying Chinese”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a:solidFill>
                  <a:srgbClr val="FF0000"/>
                </a:solidFill>
                <a:latin typeface="Times New Roman" panose="02020603050405020304" pitchFamily="18" charset="0"/>
                <a:ea typeface="宋体" panose="02010600030101010101" pitchFamily="2" charset="-122"/>
              </a:rPr>
              <a:t>,</a:t>
            </a:r>
            <a:r>
              <a:rPr lang="en-US" altLang="zh-CN" sz="2200" b="1" u="wavy" dirty="0">
                <a:solidFill>
                  <a:srgbClr val="FF0000"/>
                </a:solidFill>
                <a:uFill>
                  <a:solidFill>
                    <a:srgbClr val="00B0F0"/>
                  </a:solidFill>
                </a:uFill>
                <a:latin typeface="Times New Roman" panose="02020603050405020304" pitchFamily="18" charset="0"/>
                <a:ea typeface="宋体" panose="02010600030101010101" pitchFamily="2" charset="-122"/>
              </a:rPr>
              <a:t>express an interest in</a:t>
            </a:r>
            <a:r>
              <a:rPr lang="zh-CN" altLang="zh-CN" sz="2200"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是固定短语，意为</a:t>
            </a:r>
            <a:r>
              <a:rPr lang="en-US" altLang="zh-CN" sz="2200" b="1" u="wavy" dirty="0">
                <a:solidFill>
                  <a:srgbClr val="FF0000"/>
                </a:solidFill>
                <a:uFill>
                  <a:solidFill>
                    <a:srgbClr val="00B0F0"/>
                  </a:solidFill>
                </a:uFill>
                <a:latin typeface="+mn-ea"/>
              </a:rPr>
              <a:t>“</a:t>
            </a:r>
            <a:r>
              <a:rPr lang="zh-CN" altLang="zh-CN" sz="2200"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对</a:t>
            </a:r>
            <a:r>
              <a:rPr lang="en-US" altLang="zh-CN" sz="2200"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zh-CN" altLang="zh-CN" sz="2200"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表示感兴趣</a:t>
            </a:r>
            <a:r>
              <a:rPr lang="en-US" altLang="zh-CN" sz="2200" b="1" u="wavy" dirty="0">
                <a:solidFill>
                  <a:srgbClr val="FF0000"/>
                </a:solidFill>
                <a:uFill>
                  <a:solidFill>
                    <a:srgbClr val="00B0F0"/>
                  </a:solidFill>
                </a:uFill>
                <a:latin typeface="+mn-ea"/>
              </a:rPr>
              <a:t>”</a:t>
            </a:r>
            <a:r>
              <a:rPr lang="en-US" altLang="zh-CN" sz="2200" b="1" u="wavy" dirty="0">
                <a:solidFill>
                  <a:srgbClr val="FF0000"/>
                </a:solidFill>
                <a:uFill>
                  <a:solidFill>
                    <a:srgbClr val="00FFFF"/>
                  </a:solidFill>
                </a:uFill>
                <a:latin typeface="Times New Roman" panose="02020603050405020304" pitchFamily="18" charset="0"/>
                <a:ea typeface="宋体" panose="02010600030101010101" pitchFamily="2" charset="-122"/>
              </a:rPr>
              <a:t>,</a:t>
            </a:r>
            <a:r>
              <a:rPr lang="en-US" altLang="zh-CN" sz="2200" b="1" dirty="0">
                <a:solidFill>
                  <a:srgbClr val="FF0000"/>
                </a:solidFill>
                <a:latin typeface="Times New Roman" panose="02020603050405020304" pitchFamily="18" charset="0"/>
                <a:ea typeface="宋体" panose="02010600030101010101" pitchFamily="2" charset="-122"/>
              </a:rPr>
              <a:t>interest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在此处是名词，意为</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兴趣</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dirty="0">
                <a:solidFill>
                  <a:srgbClr val="FF0000"/>
                </a:solidFill>
                <a:latin typeface="Times New Roman" panose="02020603050405020304" pitchFamily="18" charset="0"/>
                <a:ea typeface="宋体" panose="02010600030101010101" pitchFamily="2" charset="-122"/>
              </a:rPr>
              <a:t>interest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200" dirty="0"/>
          </a:p>
        </p:txBody>
      </p:sp>
      <p:sp>
        <p:nvSpPr>
          <p:cNvPr id="5" name="内容占位符 1"/>
          <p:cNvSpPr txBox="1"/>
          <p:nvPr/>
        </p:nvSpPr>
        <p:spPr bwMode="auto">
          <a:xfrm>
            <a:off x="360854" y="1386642"/>
            <a:ext cx="11485848"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Wu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Zhongbei,a</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of music and language at Alfred University in New York</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introduced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Zhou’s songs to the her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students,she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that even those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didn’t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 Chinese had already heard it. “They all loved your song </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Wu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said,one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 in her class expressed an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studying Chinese during the coming term and even travelled to China earlier this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year,and</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of the students also sent Zhou cards with their best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written in Chinese.</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813490"/>
            <a:ext cx="11485848" cy="598805"/>
          </a:xfrm>
          <a:ln>
            <a:solidFill>
              <a:schemeClr val="tx1"/>
            </a:solidFill>
          </a:ln>
        </p:spPr>
        <p:txBody>
          <a:bodyPr/>
          <a:lstStyle/>
          <a:p>
            <a:pPr algn="ctr" hangingPunct="0">
              <a:spcAft>
                <a:spcPts val="0"/>
              </a:spcAft>
              <a:tabLst>
                <a:tab pos="4050665" algn="l"/>
                <a:tab pos="7021195" algn="l"/>
                <a:tab pos="963168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82806" y="2000541"/>
            <a:ext cx="325730" cy="430887"/>
          </a:xfrm>
          <a:prstGeom prst="rect">
            <a:avLst/>
          </a:prstGeom>
        </p:spPr>
        <p:txBody>
          <a:bodyPr wrap="none">
            <a:spAutoFit/>
          </a:bodyPr>
          <a:lstStyle/>
          <a:p>
            <a:r>
              <a:rPr lang="en-US" altLang="zh-CN" sz="2200" b="0" dirty="0">
                <a:solidFill>
                  <a:srgbClr val="000000"/>
                </a:solidFill>
                <a:uFill>
                  <a:solidFill>
                    <a:srgbClr val="000000"/>
                  </a:solidFill>
                </a:uFill>
                <a:cs typeface="Times New Roman" panose="02020603050405020304" pitchFamily="18" charset="0"/>
              </a:rPr>
              <a:t>3</a:t>
            </a:r>
            <a:endParaRPr lang="zh-CN" altLang="en-US" sz="2200" b="0" dirty="0"/>
          </a:p>
        </p:txBody>
      </p:sp>
      <p:sp>
        <p:nvSpPr>
          <p:cNvPr id="7" name="矩形 6"/>
          <p:cNvSpPr/>
          <p:nvPr/>
        </p:nvSpPr>
        <p:spPr>
          <a:xfrm>
            <a:off x="2134766" y="2999263"/>
            <a:ext cx="1088503" cy="430887"/>
          </a:xfrm>
          <a:prstGeom prst="rect">
            <a:avLst/>
          </a:prstGeom>
        </p:spPr>
        <p:txBody>
          <a:bodyPr wrap="none">
            <a:spAutoFit/>
          </a:bodyPr>
          <a:lstStyle/>
          <a:p>
            <a:r>
              <a:rPr lang="en-US" altLang="zh-CN" sz="2200" dirty="0"/>
              <a:t>interest</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4425080"/>
            <a:ext cx="11485848" cy="155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句意：一些学生还寄给周深手写的中文祝福贺卡。根据</a:t>
            </a:r>
            <a:r>
              <a:rPr lang="en-US" altLang="zh-CN" sz="2200" b="1">
                <a:solidFill>
                  <a:srgbClr val="FF0000"/>
                </a:solidFill>
                <a:latin typeface="Times New Roman" panose="02020603050405020304" pitchFamily="18" charset="0"/>
                <a:ea typeface="宋体" panose="02010600030101010101" pitchFamily="2" charset="-122"/>
              </a:rPr>
              <a:t>“some of the students also sent Zhou cards with their best</a:t>
            </a:r>
            <a:r>
              <a:rPr lang="en-US" altLang="zh-CN" sz="2200" b="1">
                <a:solidFill>
                  <a:srgbClr val="FF0000"/>
                </a:solidFill>
                <a:latin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rPr>
              <a:t>written in Chinese”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a:solidFill>
                  <a:srgbClr val="FF0000"/>
                </a:solidFill>
                <a:latin typeface="Times New Roman" panose="02020603050405020304" pitchFamily="18" charset="0"/>
                <a:ea typeface="宋体" panose="02010600030101010101" pitchFamily="2" charset="-122"/>
              </a:rPr>
              <a:t>,wish</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作名词时，常用复数形式</a:t>
            </a:r>
            <a:r>
              <a:rPr lang="en-US" altLang="zh-CN" sz="2200" b="1">
                <a:solidFill>
                  <a:srgbClr val="FF0000"/>
                </a:solidFill>
                <a:latin typeface="Times New Roman" panose="02020603050405020304" pitchFamily="18" charset="0"/>
                <a:ea typeface="宋体" panose="02010600030101010101" pitchFamily="2" charset="-122"/>
              </a:rPr>
              <a:t>wishes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200" b="1">
                <a:solidFill>
                  <a:srgbClr val="FF0000"/>
                </a:solidFill>
                <a:latin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祝愿</a:t>
            </a:r>
            <a:r>
              <a:rPr lang="en-US" altLang="zh-CN" sz="2200" b="1">
                <a:solidFill>
                  <a:srgbClr val="FF0000"/>
                </a:solidFill>
                <a:latin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rPr>
              <a:t>best wishes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a:solidFill>
                  <a:srgbClr val="FF0000"/>
                </a:solidFill>
                <a:latin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最美好的祝愿</a:t>
            </a:r>
            <a:r>
              <a:rPr lang="en-US" altLang="zh-CN" sz="2200" b="1">
                <a:solidFill>
                  <a:srgbClr val="FF0000"/>
                </a:solidFill>
                <a:latin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rPr>
              <a:t>wishes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200" dirty="0"/>
          </a:p>
        </p:txBody>
      </p:sp>
      <p:sp>
        <p:nvSpPr>
          <p:cNvPr id="5" name="内容占位符 1"/>
          <p:cNvSpPr txBox="1"/>
          <p:nvPr/>
        </p:nvSpPr>
        <p:spPr bwMode="auto">
          <a:xfrm>
            <a:off x="360854" y="1386642"/>
            <a:ext cx="11485848" cy="3138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Wu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Zhongbei, a</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of music and language at Alfred University in New York</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introduced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Zhou’s songs to the her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she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that even those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didn’t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 Chinese had already heard it. “They all loved your song </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Wu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one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 in her class expressed an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studying Chinese during the coming term and even travelled to China earlier this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 and</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of the students also sent Zhou cards with their best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written in Chinese.</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813490"/>
            <a:ext cx="11485848" cy="598805"/>
          </a:xfrm>
          <a:ln>
            <a:solidFill>
              <a:schemeClr val="tx1"/>
            </a:solidFill>
          </a:ln>
        </p:spPr>
        <p:txBody>
          <a:bodyPr/>
          <a:lstStyle/>
          <a:p>
            <a:pPr algn="ctr" hangingPunct="0">
              <a:spcAft>
                <a:spcPts val="0"/>
              </a:spcAft>
              <a:tabLst>
                <a:tab pos="4050665" algn="l"/>
                <a:tab pos="7021195" algn="l"/>
                <a:tab pos="963168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82806" y="2000541"/>
            <a:ext cx="325730" cy="430887"/>
          </a:xfrm>
          <a:prstGeom prst="rect">
            <a:avLst/>
          </a:prstGeom>
        </p:spPr>
        <p:txBody>
          <a:bodyPr wrap="none">
            <a:spAutoFit/>
          </a:bodyPr>
          <a:lstStyle/>
          <a:p>
            <a:r>
              <a:rPr lang="en-US" altLang="zh-CN" sz="2200" b="0" dirty="0">
                <a:solidFill>
                  <a:srgbClr val="000000"/>
                </a:solidFill>
                <a:uFill>
                  <a:solidFill>
                    <a:srgbClr val="000000"/>
                  </a:solidFill>
                </a:uFill>
                <a:cs typeface="Times New Roman" panose="02020603050405020304" pitchFamily="18" charset="0"/>
              </a:rPr>
              <a:t>3</a:t>
            </a:r>
            <a:endParaRPr lang="zh-CN" altLang="en-US" sz="2200" b="0" dirty="0"/>
          </a:p>
        </p:txBody>
      </p:sp>
      <p:sp>
        <p:nvSpPr>
          <p:cNvPr id="7" name="矩形 6"/>
          <p:cNvSpPr/>
          <p:nvPr/>
        </p:nvSpPr>
        <p:spPr>
          <a:xfrm>
            <a:off x="9656664" y="3504206"/>
            <a:ext cx="966931" cy="430887"/>
          </a:xfrm>
          <a:prstGeom prst="rect">
            <a:avLst/>
          </a:prstGeom>
        </p:spPr>
        <p:txBody>
          <a:bodyPr wrap="none">
            <a:spAutoFit/>
          </a:bodyPr>
          <a:lstStyle/>
          <a:p>
            <a:r>
              <a:rPr lang="en-US" altLang="zh-CN" sz="2200" dirty="0"/>
              <a:t>wishes</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414588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句意：周深说，得知他的歌曲受到国外人们的喜爱，并且可以作为传播中国文化的桥梁，他感到很自豪。根据</a:t>
            </a:r>
            <a:r>
              <a:rPr lang="en-US" altLang="zh-CN" b="1" dirty="0">
                <a:solidFill>
                  <a:srgbClr val="FF0000"/>
                </a:solidFill>
                <a:latin typeface="Times New Roman" panose="02020603050405020304" pitchFamily="18" charset="0"/>
                <a:ea typeface="宋体" panose="02010600030101010101" pitchFamily="2" charset="-122"/>
              </a:rPr>
              <a:t>“could serve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 bridge to spread Chinese culture”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serve as</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是固定短语，意为</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作为，充当</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此处表示歌曲起到传播中国文化的作用。故填</a:t>
            </a:r>
            <a:r>
              <a:rPr lang="en-US" altLang="zh-CN" b="1" dirty="0">
                <a:solidFill>
                  <a:srgbClr val="FF0000"/>
                </a:solidFill>
                <a:latin typeface="Times New Roman" panose="02020603050405020304" pitchFamily="18" charset="0"/>
                <a:ea typeface="宋体" panose="02010600030101010101" pitchFamily="2" charset="-122"/>
              </a:rPr>
              <a:t>as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138664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his most famous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more than 2 million views on YouTube. Zhou said he was proud to know his song was loved by people outside China and could serve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bridge to spread Chinese culture. Zhou is also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his song has become a starting point for people to find a way to understand Chinese culture. He thinks music is very important to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culture as well.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813490"/>
            <a:ext cx="11485848" cy="645160"/>
          </a:xfrm>
          <a:ln>
            <a:solidFill>
              <a:schemeClr val="tx1"/>
            </a:solidFill>
          </a:ln>
        </p:spPr>
        <p:txBody>
          <a:bodyPr/>
          <a:lstStyle/>
          <a:p>
            <a:pPr algn="ctr"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754582" y="2585828"/>
            <a:ext cx="458780" cy="461665"/>
          </a:xfrm>
          <a:prstGeom prst="rect">
            <a:avLst/>
          </a:prstGeom>
        </p:spPr>
        <p:txBody>
          <a:bodyPr wrap="none">
            <a:spAutoFit/>
          </a:bodyPr>
          <a:lstStyle/>
          <a:p>
            <a:r>
              <a:rPr lang="en-US" altLang="zh-CN" sz="2400" dirty="0"/>
              <a:t>as</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611553"/>
            <a:ext cx="11485848" cy="229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lnSpc>
                <a:spcPct val="130000"/>
              </a:lnSpc>
              <a:spcAft>
                <a:spcPts val="0"/>
              </a:spcAft>
            </a:pP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zh-CN" altLang="zh-CN" sz="2200"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周深也很高兴他的歌曲成为人们了解中国文化的一个起点。</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“Zhou is </a:t>
            </a:r>
            <a:endPar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sz="22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200"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starting</a:t>
            </a:r>
            <a:r>
              <a:rPr lang="en-US"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point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sz="2200" b="1" dirty="0">
                <a:solidFill>
                  <a:srgbClr val="00B0F0"/>
                </a:solidFill>
                <a:latin typeface="+mn-ea"/>
                <a:cs typeface="Times New Roman" panose="02020603050405020304" pitchFamily="18" charset="0"/>
              </a:rPr>
              <a:t>“</a:t>
            </a:r>
            <a:r>
              <a:rPr lang="zh-CN" altLang="zh-CN" sz="2200"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一个起点</a:t>
            </a:r>
            <a:r>
              <a:rPr lang="en-US" altLang="zh-CN" sz="2200" b="1" dirty="0">
                <a:solidFill>
                  <a:srgbClr val="00B0F0"/>
                </a:solidFill>
                <a:latin typeface="+mn-ea"/>
                <a:cs typeface="Times New Roman" panose="02020603050405020304" pitchFamily="18" charset="0"/>
              </a:rPr>
              <a:t>”</a:t>
            </a:r>
            <a:r>
              <a:rPr lang="zh-CN" altLang="zh-CN" sz="2200"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gn="dist">
              <a:lnSpc>
                <a:spcPct val="13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song has become a starting point for people to find a way to </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understand</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 culture</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是动词，意为</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使高兴，使满意</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，此处应用其形容词形式</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pleased</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高兴的，满意的</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，在句中作表语，用来描述周深的心情。故填</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pleased</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1386642"/>
            <a:ext cx="11485848" cy="224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a:lnSpc>
                <a:spcPct val="130000"/>
              </a:lnSpc>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his most famous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a:t>
            </a:r>
            <a:r>
              <a:rPr lang="en-US" altLang="zh-CN" sz="2200"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more than 2 million views on YouTube. Zhou said he was proud to know his song was loved by people outside China and could serve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tabLst>
                <a:tab pos="4050665" algn="l"/>
                <a:tab pos="7021195" algn="l"/>
                <a:tab pos="9631680" algn="l"/>
              </a:tabLst>
            </a:pP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bridge to spread Chinese culture. Zhou is also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his song has become a starting point for people to find a way to understand Chinese culture. He thinks music is very important to the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culture as well.</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a:spLocks noGrp="1"/>
          </p:cNvSpPr>
          <p:nvPr>
            <p:ph idx="1"/>
          </p:nvPr>
        </p:nvSpPr>
        <p:spPr>
          <a:xfrm>
            <a:off x="360854" y="813490"/>
            <a:ext cx="11485848" cy="530860"/>
          </a:xfrm>
          <a:ln>
            <a:solidFill>
              <a:schemeClr val="tx1"/>
            </a:solidFill>
          </a:ln>
        </p:spPr>
        <p:txBody>
          <a:bodyPr/>
          <a:lstStyle/>
          <a:p>
            <a:pPr algn="ctr" hangingPunct="0">
              <a:lnSpc>
                <a:spcPct val="130000"/>
              </a:lnSpc>
              <a:spcAft>
                <a:spcPts val="0"/>
              </a:spcAft>
              <a:tabLst>
                <a:tab pos="4050665" algn="l"/>
                <a:tab pos="7021195" algn="l"/>
                <a:tab pos="963168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big, as, wish, please, interest, who, especial, get, spread</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7319342" y="2209032"/>
            <a:ext cx="1077539" cy="488595"/>
          </a:xfrm>
          <a:prstGeom prst="rect">
            <a:avLst/>
          </a:prstGeom>
        </p:spPr>
        <p:txBody>
          <a:bodyPr wrap="none">
            <a:spAutoFit/>
          </a:bodyPr>
          <a:lstStyle/>
          <a:p>
            <a:pPr>
              <a:lnSpc>
                <a:spcPct val="130000"/>
              </a:lnSpc>
            </a:pPr>
            <a:r>
              <a:rPr lang="en-US" altLang="zh-CN" sz="2200" dirty="0"/>
              <a:t>pleased</a:t>
            </a:r>
            <a:endParaRPr lang="zh-CN" altLang="en-US" sz="2200" dirty="0"/>
          </a:p>
        </p:txBody>
      </p:sp>
      <p:pic>
        <p:nvPicPr>
          <p:cNvPr id="8" name="箭头右.eps" descr="id:2147489116;FounderCES"/>
          <p:cNvPicPr/>
          <p:nvPr/>
        </p:nvPicPr>
        <p:blipFill>
          <a:blip r:embed="rId1"/>
          <a:stretch>
            <a:fillRect/>
          </a:stretch>
        </p:blipFill>
        <p:spPr>
          <a:xfrm>
            <a:off x="3430910" y="4077072"/>
            <a:ext cx="485140" cy="3816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6456</Words>
  <Application>WPS 演示</Application>
  <PresentationFormat>自定义</PresentationFormat>
  <Paragraphs>103</Paragraphs>
  <Slides>13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467</cp:revision>
  <dcterms:created xsi:type="dcterms:W3CDTF">2020-11-06T05:24:00Z</dcterms:created>
  <dcterms:modified xsi:type="dcterms:W3CDTF">2025-09-18T05:43:36Z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